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0"/>
  </p:notesMasterIdLst>
  <p:sldIdLst>
    <p:sldId id="256" r:id="rId3"/>
    <p:sldId id="265" r:id="rId4"/>
    <p:sldId id="264" r:id="rId5"/>
    <p:sldId id="272" r:id="rId6"/>
    <p:sldId id="273" r:id="rId7"/>
    <p:sldId id="274" r:id="rId8"/>
    <p:sldId id="271" r:id="rId9"/>
  </p:sldIdLst>
  <p:sldSz cx="13004800" cy="97536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0D2"/>
    <a:srgbClr val="8AA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28"/>
    <p:restoredTop sz="94649"/>
  </p:normalViewPr>
  <p:slideViewPr>
    <p:cSldViewPr snapToGrid="0" snapToObjects="1">
      <p:cViewPr varScale="1">
        <p:scale>
          <a:sx n="88" d="100"/>
          <a:sy n="88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6249"/>
            <a:ext cx="9753600" cy="3395698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98"/>
            <a:ext cx="9753600" cy="2354862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75390" hangingPunct="1"/>
            <a:fld id="{B9B6EF44-CC04-430E-A6A6-73DC80094AF9}" type="datetimeFigureOut">
              <a:rPr lang="en-GB" b="0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975390" hangingPunct="1"/>
              <a:t>18/07/2019</a:t>
            </a:fld>
            <a:endParaRPr lang="en-GB" b="0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75390" hangingPunct="1"/>
            <a:endParaRPr lang="en-GB" b="0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75390" hangingPunct="1"/>
            <a:fld id="{B580CF7C-6B08-4DD6-83AD-B744734424A6}" type="slidenum">
              <a:rPr lang="en-GB" b="0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975390" hangingPunct="1"/>
              <a:t>‹#›</a:t>
            </a:fld>
            <a:endParaRPr lang="en-GB" b="0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1093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75390" hangingPunct="1"/>
            <a:fld id="{B9B6EF44-CC04-430E-A6A6-73DC80094AF9}" type="datetimeFigureOut">
              <a:rPr lang="en-GB" b="0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975390" hangingPunct="1"/>
              <a:t>18/07/2019</a:t>
            </a:fld>
            <a:endParaRPr lang="en-GB" b="0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75390" hangingPunct="1"/>
            <a:endParaRPr lang="en-GB" b="0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75390" hangingPunct="1"/>
            <a:fld id="{B580CF7C-6B08-4DD6-83AD-B744734424A6}" type="slidenum">
              <a:rPr lang="en-GB" b="0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975390" hangingPunct="1"/>
              <a:t>‹#›</a:t>
            </a:fld>
            <a:endParaRPr lang="en-GB" b="0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71997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307" y="2431628"/>
            <a:ext cx="11216640" cy="4057226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307" y="6527237"/>
            <a:ext cx="11216640" cy="21335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75390" hangingPunct="1"/>
            <a:fld id="{B9B6EF44-CC04-430E-A6A6-73DC80094AF9}" type="datetimeFigureOut">
              <a:rPr lang="en-GB" b="0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975390" hangingPunct="1"/>
              <a:t>18/07/2019</a:t>
            </a:fld>
            <a:endParaRPr lang="en-GB" b="0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75390" hangingPunct="1"/>
            <a:endParaRPr lang="en-GB" b="0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75390" hangingPunct="1"/>
            <a:fld id="{B580CF7C-6B08-4DD6-83AD-B744734424A6}" type="slidenum">
              <a:rPr lang="en-GB" b="0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975390" hangingPunct="1"/>
              <a:t>‹#›</a:t>
            </a:fld>
            <a:endParaRPr lang="en-GB" b="0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6369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4080" y="2596444"/>
            <a:ext cx="5527040" cy="61885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3680" y="2596444"/>
            <a:ext cx="5527040" cy="61885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75390" hangingPunct="1"/>
            <a:fld id="{B9B6EF44-CC04-430E-A6A6-73DC80094AF9}" type="datetimeFigureOut">
              <a:rPr lang="en-GB" b="0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975390" hangingPunct="1"/>
              <a:t>18/07/2019</a:t>
            </a:fld>
            <a:endParaRPr lang="en-GB" b="0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75390" hangingPunct="1"/>
            <a:endParaRPr lang="en-GB" b="0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75390" hangingPunct="1"/>
            <a:fld id="{B580CF7C-6B08-4DD6-83AD-B744734424A6}" type="slidenum">
              <a:rPr lang="en-GB" b="0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975390" hangingPunct="1"/>
              <a:t>‹#›</a:t>
            </a:fld>
            <a:endParaRPr lang="en-GB" b="0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63655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519290"/>
            <a:ext cx="11216640" cy="18852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775" y="2390987"/>
            <a:ext cx="5501639" cy="1171786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775" y="3562773"/>
            <a:ext cx="5501639" cy="5240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680" y="2390987"/>
            <a:ext cx="5528734" cy="1171786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680" y="3562773"/>
            <a:ext cx="5528734" cy="5240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75390" hangingPunct="1"/>
            <a:fld id="{B9B6EF44-CC04-430E-A6A6-73DC80094AF9}" type="datetimeFigureOut">
              <a:rPr lang="en-GB" b="0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975390" hangingPunct="1"/>
              <a:t>18/07/2019</a:t>
            </a:fld>
            <a:endParaRPr lang="en-GB" b="0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75390" hangingPunct="1"/>
            <a:endParaRPr lang="en-GB" b="0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75390" hangingPunct="1"/>
            <a:fld id="{B580CF7C-6B08-4DD6-83AD-B744734424A6}" type="slidenum">
              <a:rPr lang="en-GB" b="0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975390" hangingPunct="1"/>
              <a:t>‹#›</a:t>
            </a:fld>
            <a:endParaRPr lang="en-GB" b="0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85578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75390" hangingPunct="1"/>
            <a:fld id="{B9B6EF44-CC04-430E-A6A6-73DC80094AF9}" type="datetimeFigureOut">
              <a:rPr lang="en-GB" b="0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975390" hangingPunct="1"/>
              <a:t>18/07/2019</a:t>
            </a:fld>
            <a:endParaRPr lang="en-GB" b="0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75390" hangingPunct="1"/>
            <a:endParaRPr lang="en-GB" b="0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75390" hangingPunct="1"/>
            <a:fld id="{B580CF7C-6B08-4DD6-83AD-B744734424A6}" type="slidenum">
              <a:rPr lang="en-GB" b="0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975390" hangingPunct="1"/>
              <a:t>‹#›</a:t>
            </a:fld>
            <a:endParaRPr lang="en-GB" b="0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34350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75390" hangingPunct="1"/>
            <a:fld id="{B9B6EF44-CC04-430E-A6A6-73DC80094AF9}" type="datetimeFigureOut">
              <a:rPr lang="en-GB" b="0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975390" hangingPunct="1"/>
              <a:t>18/07/2019</a:t>
            </a:fld>
            <a:endParaRPr lang="en-GB" b="0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75390" hangingPunct="1"/>
            <a:endParaRPr lang="en-GB" b="0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75390" hangingPunct="1"/>
            <a:fld id="{B580CF7C-6B08-4DD6-83AD-B744734424A6}" type="slidenum">
              <a:rPr lang="en-GB" b="0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975390" hangingPunct="1"/>
              <a:t>‹#›</a:t>
            </a:fld>
            <a:endParaRPr lang="en-GB" b="0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94450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650240"/>
            <a:ext cx="4194386" cy="227584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8734" y="1404338"/>
            <a:ext cx="6583680" cy="6931378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774" y="2926080"/>
            <a:ext cx="4194386" cy="5420925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75390" hangingPunct="1"/>
            <a:fld id="{B9B6EF44-CC04-430E-A6A6-73DC80094AF9}" type="datetimeFigureOut">
              <a:rPr lang="en-GB" b="0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975390" hangingPunct="1"/>
              <a:t>18/07/2019</a:t>
            </a:fld>
            <a:endParaRPr lang="en-GB" b="0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75390" hangingPunct="1"/>
            <a:endParaRPr lang="en-GB" b="0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75390" hangingPunct="1"/>
            <a:fld id="{B580CF7C-6B08-4DD6-83AD-B744734424A6}" type="slidenum">
              <a:rPr lang="en-GB" b="0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975390" hangingPunct="1"/>
              <a:t>‹#›</a:t>
            </a:fld>
            <a:endParaRPr lang="en-GB" b="0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5881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650240"/>
            <a:ext cx="4194386" cy="227584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8734" y="1404338"/>
            <a:ext cx="6583680" cy="6931378"/>
          </a:xfrm>
        </p:spPr>
        <p:txBody>
          <a:bodyPr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774" y="2926080"/>
            <a:ext cx="4194386" cy="5420925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75390" hangingPunct="1"/>
            <a:fld id="{B9B6EF44-CC04-430E-A6A6-73DC80094AF9}" type="datetimeFigureOut">
              <a:rPr lang="en-GB" b="0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975390" hangingPunct="1"/>
              <a:t>18/07/2019</a:t>
            </a:fld>
            <a:endParaRPr lang="en-GB" b="0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75390" hangingPunct="1"/>
            <a:endParaRPr lang="en-GB" b="0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75390" hangingPunct="1"/>
            <a:fld id="{B580CF7C-6B08-4DD6-83AD-B744734424A6}" type="slidenum">
              <a:rPr lang="en-GB" b="0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975390" hangingPunct="1"/>
              <a:t>‹#›</a:t>
            </a:fld>
            <a:endParaRPr lang="en-GB" b="0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18701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75390" hangingPunct="1"/>
            <a:fld id="{B9B6EF44-CC04-430E-A6A6-73DC80094AF9}" type="datetimeFigureOut">
              <a:rPr lang="en-GB" b="0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975390" hangingPunct="1"/>
              <a:t>18/07/2019</a:t>
            </a:fld>
            <a:endParaRPr lang="en-GB" b="0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75390" hangingPunct="1"/>
            <a:endParaRPr lang="en-GB" b="0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75390" hangingPunct="1"/>
            <a:fld id="{B580CF7C-6B08-4DD6-83AD-B744734424A6}" type="slidenum">
              <a:rPr lang="en-GB" b="0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975390" hangingPunct="1"/>
              <a:t>‹#›</a:t>
            </a:fld>
            <a:endParaRPr lang="en-GB" b="0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07604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6560" y="519289"/>
            <a:ext cx="2804160" cy="82657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4080" y="519289"/>
            <a:ext cx="8249920" cy="82657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75390" hangingPunct="1"/>
            <a:fld id="{B9B6EF44-CC04-430E-A6A6-73DC80094AF9}" type="datetimeFigureOut">
              <a:rPr lang="en-GB" b="0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975390" hangingPunct="1"/>
              <a:t>18/07/2019</a:t>
            </a:fld>
            <a:endParaRPr lang="en-GB" b="0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75390" hangingPunct="1"/>
            <a:endParaRPr lang="en-GB" b="0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75390" hangingPunct="1"/>
            <a:fld id="{B580CF7C-6B08-4DD6-83AD-B744734424A6}" type="slidenum">
              <a:rPr lang="en-GB" b="0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975390" hangingPunct="1"/>
              <a:t>‹#›</a:t>
            </a:fld>
            <a:endParaRPr lang="en-GB" b="0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042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4080" y="519290"/>
            <a:ext cx="11216640" cy="1885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4080" y="2596444"/>
            <a:ext cx="11216640" cy="6188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4080" y="9040143"/>
            <a:ext cx="29260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75390" hangingPunct="1"/>
            <a:fld id="{B9B6EF44-CC04-430E-A6A6-73DC80094AF9}" type="datetimeFigureOut">
              <a:rPr lang="en-GB" b="0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975390" hangingPunct="1"/>
              <a:t>18/07/2019</a:t>
            </a:fld>
            <a:endParaRPr lang="en-GB" b="0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7840" y="9040143"/>
            <a:ext cx="438912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75390" hangingPunct="1"/>
            <a:endParaRPr lang="en-GB" b="0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84640" y="9040143"/>
            <a:ext cx="29260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75390" hangingPunct="1"/>
            <a:fld id="{B580CF7C-6B08-4DD6-83AD-B744734424A6}" type="slidenum">
              <a:rPr lang="en-GB" b="0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975390" hangingPunct="1"/>
              <a:t>‹#›</a:t>
            </a:fld>
            <a:endParaRPr lang="en-GB" b="0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018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0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Welcome"/>
          <p:cNvSpPr txBox="1">
            <a:spLocks noGrp="1"/>
          </p:cNvSpPr>
          <p:nvPr>
            <p:ph type="ctrTitle"/>
          </p:nvPr>
        </p:nvSpPr>
        <p:spPr>
          <a:xfrm>
            <a:off x="1270000" y="5248496"/>
            <a:ext cx="10464800" cy="1610271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9000">
                <a:solidFill>
                  <a:srgbClr val="FFFFFF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r>
              <a:rPr lang="en-GB" dirty="0"/>
              <a:t>Ninestiles, an Academy</a:t>
            </a:r>
            <a:br>
              <a:rPr lang="en-GB" dirty="0"/>
            </a:br>
            <a:r>
              <a:rPr lang="en-GB" dirty="0"/>
              <a:t> Vision and Values</a:t>
            </a:r>
            <a:endParaRPr dirty="0"/>
          </a:p>
        </p:txBody>
      </p:sp>
      <p:pic>
        <p:nvPicPr>
          <p:cNvPr id="120" name="SUMMIT_Logo_WHIT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29" y="377549"/>
            <a:ext cx="4441367" cy="2809403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www.summitlearningtrust.org.uk"/>
          <p:cNvSpPr txBox="1"/>
          <p:nvPr/>
        </p:nvSpPr>
        <p:spPr>
          <a:xfrm>
            <a:off x="1320800" y="8920311"/>
            <a:ext cx="10464800" cy="490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pPr>
              <a:defRPr sz="2000" b="0">
                <a:solidFill>
                  <a:srgbClr val="FFFFFF"/>
                </a:solidFill>
                <a:latin typeface="Futura"/>
                <a:ea typeface="Futura"/>
                <a:cs typeface="Futura"/>
                <a:sym typeface="Futura"/>
              </a:defRPr>
            </a:pPr>
            <a:r>
              <a:rPr dirty="0">
                <a:solidFill>
                  <a:schemeClr val="bg1"/>
                </a:solidFill>
              </a:rPr>
              <a:t>www.</a:t>
            </a:r>
            <a:r>
              <a:rPr lang="en-GB" dirty="0" err="1">
                <a:solidFill>
                  <a:schemeClr val="bg1"/>
                </a:solidFill>
              </a:rPr>
              <a:t>ninestiles</a:t>
            </a:r>
            <a:r>
              <a:rPr dirty="0">
                <a:solidFill>
                  <a:schemeClr val="bg1"/>
                </a:solidFill>
              </a:rPr>
              <a:t>.org.uk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92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Line"/>
          <p:cNvSpPr/>
          <p:nvPr/>
        </p:nvSpPr>
        <p:spPr>
          <a:xfrm>
            <a:off x="650239" y="1185517"/>
            <a:ext cx="11704322" cy="1"/>
          </a:xfrm>
          <a:prstGeom prst="line">
            <a:avLst/>
          </a:prstGeom>
          <a:ln w="38100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3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sp>
        <p:nvSpPr>
          <p:cNvPr id="150" name="PRESENTATION TITLE 2018"/>
          <p:cNvSpPr txBox="1"/>
          <p:nvPr/>
        </p:nvSpPr>
        <p:spPr>
          <a:xfrm>
            <a:off x="662938" y="680706"/>
            <a:ext cx="5747703" cy="346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l" defTabSz="650240">
              <a:defRPr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l" defTabSz="65024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Respect – Commitment</a:t>
            </a:r>
            <a:r>
              <a:rPr kumimoji="0" lang="en-GB" sz="14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– Achievement </a:t>
            </a:r>
            <a:endParaRPr kumimoji="0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51" name="Line"/>
          <p:cNvSpPr/>
          <p:nvPr/>
        </p:nvSpPr>
        <p:spPr>
          <a:xfrm>
            <a:off x="612139" y="8754717"/>
            <a:ext cx="11704322" cy="1"/>
          </a:xfrm>
          <a:prstGeom prst="line">
            <a:avLst/>
          </a:prstGeom>
          <a:ln w="38100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3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sp>
        <p:nvSpPr>
          <p:cNvPr id="152" name="‘Strength through Diversity’…"/>
          <p:cNvSpPr txBox="1"/>
          <p:nvPr/>
        </p:nvSpPr>
        <p:spPr>
          <a:xfrm>
            <a:off x="386511" y="1104715"/>
            <a:ext cx="12618289" cy="77846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0">
                <a:solidFill>
                  <a:srgbClr val="0099A4"/>
                </a:solidFill>
                <a:latin typeface="Futura"/>
                <a:ea typeface="Futura"/>
                <a:cs typeface="Futura"/>
                <a:sym typeface="Futura"/>
              </a:defRPr>
            </a:pP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utura"/>
                <a:sym typeface="Futura"/>
              </a:rPr>
              <a:t>We are an </a:t>
            </a:r>
            <a:r>
              <a:rPr kumimoji="0" lang="en-GB" sz="40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Futura"/>
                <a:sym typeface="Futura"/>
              </a:rPr>
              <a:t>aspirational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utura"/>
                <a:sym typeface="Futura"/>
              </a:rPr>
              <a:t> and </a:t>
            </a:r>
            <a:r>
              <a:rPr kumimoji="0" lang="en-GB" sz="40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Futura"/>
                <a:sym typeface="Futura"/>
              </a:rPr>
              <a:t>inclusive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utura"/>
                <a:sym typeface="Futura"/>
              </a:rPr>
              <a:t> Academy </a:t>
            </a:r>
            <a:r>
              <a:rPr lang="en-GB" sz="3200" b="0" dirty="0">
                <a:solidFill>
                  <a:srgbClr val="FFFFFF"/>
                </a:solidFill>
                <a:latin typeface="Futura"/>
                <a:sym typeface="Futura"/>
              </a:rPr>
              <a:t>that champions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utura"/>
                <a:sym typeface="Futura"/>
              </a:rPr>
              <a:t> the values of </a:t>
            </a:r>
            <a:r>
              <a:rPr kumimoji="0" lang="en-GB" sz="40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Futura"/>
                <a:sym typeface="Futura"/>
              </a:rPr>
              <a:t>respect, commitment</a:t>
            </a:r>
            <a:r>
              <a:rPr kumimoji="0" lang="en-GB" sz="4000" b="0" i="0" u="none" strike="noStrike" kern="0" cap="none" spc="0" normalizeH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Futura"/>
                <a:sym typeface="Futura"/>
              </a:rPr>
              <a:t> </a:t>
            </a:r>
            <a:r>
              <a:rPr kumimoji="0" lang="en-GB" sz="3200" b="0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utura"/>
                <a:sym typeface="Futura"/>
              </a:rPr>
              <a:t>and</a:t>
            </a:r>
            <a:r>
              <a:rPr kumimoji="0" lang="en-GB" sz="4000" b="0" i="0" u="none" strike="noStrike" kern="0" cap="none" spc="0" normalizeH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Futura"/>
                <a:sym typeface="Futura"/>
              </a:rPr>
              <a:t> achievement.</a:t>
            </a: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Futura"/>
              <a:sym typeface="Futura"/>
            </a:endParaRPr>
          </a:p>
          <a:p>
            <a:pPr marL="0" marR="0" lvl="0" indent="0" algn="l" defTabSz="457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0">
                <a:solidFill>
                  <a:srgbClr val="0099A4"/>
                </a:solidFill>
                <a:latin typeface="Futura"/>
                <a:ea typeface="Futura"/>
                <a:cs typeface="Futura"/>
                <a:sym typeface="Futura"/>
              </a:defRPr>
            </a:pPr>
            <a:endParaRPr lang="en-GB" sz="2800" b="0" dirty="0">
              <a:solidFill>
                <a:srgbClr val="FFFFFF"/>
              </a:solidFill>
              <a:latin typeface="Futura"/>
              <a:sym typeface="Futura"/>
            </a:endParaRPr>
          </a:p>
          <a:p>
            <a:pPr marL="0" marR="0" lvl="0" indent="0" algn="l" defTabSz="457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0">
                <a:solidFill>
                  <a:srgbClr val="0099A4"/>
                </a:solidFill>
                <a:latin typeface="Futura"/>
                <a:ea typeface="Futura"/>
                <a:cs typeface="Futura"/>
                <a:sym typeface="Futura"/>
              </a:defRPr>
            </a:pP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utura"/>
                <a:sym typeface="Futura"/>
              </a:rPr>
              <a:t>We facilitate </a:t>
            </a:r>
            <a:r>
              <a:rPr kumimoji="0" lang="en-GB" sz="40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Futura"/>
                <a:sym typeface="Futura"/>
              </a:rPr>
              <a:t>great learning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utura"/>
                <a:sym typeface="Futura"/>
              </a:rPr>
              <a:t>and</a:t>
            </a:r>
            <a:r>
              <a:rPr kumimoji="0" lang="en-GB" sz="3200" b="0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utura"/>
                <a:sym typeface="Futura"/>
              </a:rPr>
              <a:t> </a:t>
            </a:r>
            <a:r>
              <a:rPr kumimoji="0" lang="en-GB" sz="4000" b="0" i="0" u="none" strike="noStrike" kern="0" cap="none" spc="0" normalizeH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Futura"/>
                <a:sym typeface="Futura"/>
              </a:rPr>
              <a:t>exceptional progress </a:t>
            </a:r>
            <a:r>
              <a:rPr kumimoji="0" lang="en-GB" sz="3200" b="0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utura"/>
                <a:sym typeface="Futura"/>
              </a:rPr>
              <a:t>through an inspirational, </a:t>
            </a:r>
            <a:r>
              <a:rPr kumimoji="0" lang="en-GB" sz="4000" b="0" i="0" u="none" strike="noStrike" kern="0" cap="none" spc="0" normalizeH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Futura"/>
                <a:sym typeface="Futura"/>
              </a:rPr>
              <a:t>knowledge rich curriculum.</a:t>
            </a:r>
            <a:endParaRPr kumimoji="0" lang="en-GB" sz="4000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Futura"/>
              <a:sym typeface="Futura"/>
            </a:endParaRPr>
          </a:p>
          <a:p>
            <a:pPr marL="0" marR="0" lvl="0" indent="0" algn="l" defTabSz="457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0">
                <a:solidFill>
                  <a:srgbClr val="0099A4"/>
                </a:solidFill>
                <a:latin typeface="Futura"/>
                <a:ea typeface="Futura"/>
                <a:cs typeface="Futura"/>
                <a:sym typeface="Futura"/>
              </a:defRPr>
            </a:pPr>
            <a:endParaRPr lang="en-GB" sz="2800" b="0" dirty="0">
              <a:solidFill>
                <a:srgbClr val="FFFFFF"/>
              </a:solidFill>
              <a:latin typeface="Futura"/>
              <a:sym typeface="Futura"/>
            </a:endParaRPr>
          </a:p>
          <a:p>
            <a:pPr marL="0" marR="0" lvl="0" indent="0" algn="l" defTabSz="457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0">
                <a:solidFill>
                  <a:srgbClr val="0099A4"/>
                </a:solidFill>
                <a:latin typeface="Futura"/>
                <a:ea typeface="Futura"/>
                <a:cs typeface="Futura"/>
                <a:sym typeface="Futura"/>
              </a:defRPr>
            </a:pP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utura"/>
                <a:sym typeface="Futura"/>
              </a:rPr>
              <a:t>We improve life chances for our students by </a:t>
            </a:r>
            <a:r>
              <a:rPr kumimoji="0" lang="en-GB" sz="40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Futura"/>
                <a:sym typeface="Futura"/>
              </a:rPr>
              <a:t>tackling disadvantage</a:t>
            </a:r>
            <a:r>
              <a:rPr kumimoji="0" lang="en-GB" sz="36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Futura"/>
                <a:sym typeface="Futura"/>
              </a:rPr>
              <a:t>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utura"/>
                <a:sym typeface="Futura"/>
              </a:rPr>
              <a:t>and </a:t>
            </a:r>
            <a:r>
              <a:rPr kumimoji="0" lang="en-GB" sz="40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Futura"/>
                <a:sym typeface="Futura"/>
              </a:rPr>
              <a:t>removing barriers to learning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utura"/>
                <a:sym typeface="Futura"/>
              </a:rPr>
              <a:t>to ensure </a:t>
            </a:r>
            <a:r>
              <a:rPr kumimoji="0" lang="en-GB" sz="40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Futura"/>
                <a:sym typeface="Futura"/>
              </a:rPr>
              <a:t>all </a:t>
            </a:r>
            <a:r>
              <a:rPr lang="en-GB" sz="4000" b="0" dirty="0">
                <a:solidFill>
                  <a:schemeClr val="accent1">
                    <a:lumMod val="50000"/>
                  </a:schemeClr>
                </a:solidFill>
                <a:latin typeface="Futura"/>
                <a:sym typeface="Futura"/>
              </a:rPr>
              <a:t>students</a:t>
            </a:r>
            <a:r>
              <a:rPr kumimoji="0" lang="en-GB" sz="40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Futura"/>
                <a:sym typeface="Futura"/>
              </a:rPr>
              <a:t> achieve their potential</a:t>
            </a:r>
            <a:r>
              <a:rPr kumimoji="0" lang="en-GB" sz="36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Futura"/>
                <a:sym typeface="Futura"/>
              </a:rPr>
              <a:t>.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utura"/>
                <a:sym typeface="Futura"/>
              </a:rPr>
              <a:t>Students leave</a:t>
            </a:r>
            <a:r>
              <a:rPr kumimoji="0" lang="en-GB" sz="3200" b="0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utura"/>
                <a:sym typeface="Futura"/>
              </a:rPr>
              <a:t> our academy as</a:t>
            </a:r>
            <a:r>
              <a:rPr kumimoji="0" lang="en-GB" sz="3600" b="0" i="0" u="none" strike="noStrike" kern="0" cap="none" spc="0" normalizeH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Futura"/>
                <a:sym typeface="Futura"/>
              </a:rPr>
              <a:t> </a:t>
            </a:r>
            <a:r>
              <a:rPr kumimoji="0" lang="en-GB" sz="4000" b="0" i="0" u="none" strike="noStrike" kern="0" cap="none" spc="0" normalizeH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Futura"/>
                <a:sym typeface="Futura"/>
              </a:rPr>
              <a:t>self-respecting, compassionate global citizens.</a:t>
            </a: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utura"/>
              <a:sym typeface="Futura"/>
            </a:endParaRPr>
          </a:p>
        </p:txBody>
      </p:sp>
      <p:pic>
        <p:nvPicPr>
          <p:cNvPr id="11" name="SUMMIT_ICON_Colour-01.jpg">
            <a:extLst>
              <a:ext uri="{FF2B5EF4-FFF2-40B4-BE49-F238E27FC236}">
                <a16:creationId xmlns:a16="http://schemas.microsoft.com/office/drawing/2014/main" id="{27D0804A-BECC-F142-B2C7-5B9EFAADDC1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21" t="28319" r="37055" b="34981"/>
          <a:stretch/>
        </p:blipFill>
        <p:spPr>
          <a:xfrm>
            <a:off x="11440633" y="188015"/>
            <a:ext cx="935192" cy="92170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31691241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0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Line"/>
          <p:cNvSpPr/>
          <p:nvPr/>
        </p:nvSpPr>
        <p:spPr>
          <a:xfrm>
            <a:off x="650239" y="1185517"/>
            <a:ext cx="11704322" cy="1"/>
          </a:xfrm>
          <a:prstGeom prst="line">
            <a:avLst/>
          </a:prstGeom>
          <a:ln w="38100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3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sp>
        <p:nvSpPr>
          <p:cNvPr id="142" name="PRESENTATION TITLE 2018"/>
          <p:cNvSpPr txBox="1"/>
          <p:nvPr/>
        </p:nvSpPr>
        <p:spPr>
          <a:xfrm>
            <a:off x="662938" y="680706"/>
            <a:ext cx="5747703" cy="346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l" defTabSz="650240">
              <a:defRPr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l" defTabSz="65024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Respect – Commitment</a:t>
            </a:r>
            <a:r>
              <a:rPr kumimoji="0" lang="en-GB" sz="14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– Achievement </a:t>
            </a:r>
            <a:endParaRPr kumimoji="0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43" name="Line"/>
          <p:cNvSpPr/>
          <p:nvPr/>
        </p:nvSpPr>
        <p:spPr>
          <a:xfrm>
            <a:off x="612139" y="8754717"/>
            <a:ext cx="11704322" cy="1"/>
          </a:xfrm>
          <a:prstGeom prst="line">
            <a:avLst/>
          </a:prstGeom>
          <a:ln w="38100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3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sp>
        <p:nvSpPr>
          <p:cNvPr id="144" name="‘Strength through Diversity’…"/>
          <p:cNvSpPr txBox="1"/>
          <p:nvPr/>
        </p:nvSpPr>
        <p:spPr>
          <a:xfrm>
            <a:off x="563164" y="1828369"/>
            <a:ext cx="11694953" cy="49777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>
                <a:solidFill>
                  <a:srgbClr val="FFFFFF"/>
                </a:solidFill>
                <a:latin typeface="FuturaBT-Light"/>
                <a:ea typeface="FuturaBT-Light"/>
                <a:cs typeface="FuturaBT-Light"/>
                <a:sym typeface="FuturaBT-Light"/>
              </a:defRPr>
            </a:pPr>
            <a:r>
              <a:rPr lang="en-GB" sz="4400" b="0" dirty="0">
                <a:solidFill>
                  <a:srgbClr val="FFFFFF"/>
                </a:solidFill>
                <a:latin typeface="FuturaBT-Light"/>
                <a:sym typeface="FuturaBT-Light"/>
              </a:rPr>
              <a:t>At Ninestiles we passionately believe in our core values of:</a:t>
            </a:r>
          </a:p>
          <a:p>
            <a:pPr marL="0" marR="0" lvl="0" indent="0" algn="l" defTabSz="457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>
                <a:solidFill>
                  <a:srgbClr val="FFFFFF"/>
                </a:solidFill>
                <a:latin typeface="FuturaBT-Light"/>
                <a:ea typeface="FuturaBT-Light"/>
                <a:cs typeface="FuturaBT-Light"/>
                <a:sym typeface="FuturaBT-Light"/>
              </a:defRPr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uturaBT-Light"/>
              <a:sym typeface="FuturaBT-Light"/>
            </a:endParaRPr>
          </a:p>
          <a:p>
            <a:pPr marL="0" marR="0" lvl="0" indent="0" algn="l" defTabSz="457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>
                <a:solidFill>
                  <a:srgbClr val="FFFFFF"/>
                </a:solidFill>
                <a:latin typeface="FuturaBT-Light"/>
                <a:ea typeface="FuturaBT-Light"/>
                <a:cs typeface="FuturaBT-Light"/>
                <a:sym typeface="FuturaBT-Light"/>
              </a:defRPr>
            </a:pPr>
            <a:r>
              <a:rPr kumimoji="0" lang="en-GB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uturaBT-Light"/>
                <a:sym typeface="FuturaBT-Light"/>
              </a:rPr>
              <a:t>Respect</a:t>
            </a:r>
          </a:p>
          <a:p>
            <a:pPr marL="0" marR="0" lvl="0" indent="0" algn="l" defTabSz="457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>
                <a:solidFill>
                  <a:srgbClr val="FFFFFF"/>
                </a:solidFill>
                <a:latin typeface="FuturaBT-Light"/>
                <a:ea typeface="FuturaBT-Light"/>
                <a:cs typeface="FuturaBT-Light"/>
                <a:sym typeface="FuturaBT-Light"/>
              </a:defRPr>
            </a:pPr>
            <a:r>
              <a:rPr kumimoji="0" lang="en-GB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uturaBT-Light"/>
                <a:sym typeface="FuturaBT-Light"/>
              </a:rPr>
              <a:t>Commitment</a:t>
            </a:r>
          </a:p>
          <a:p>
            <a:pPr marL="0" marR="0" lvl="0" indent="0" algn="l" defTabSz="457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>
                <a:solidFill>
                  <a:srgbClr val="FFFFFF"/>
                </a:solidFill>
                <a:latin typeface="FuturaBT-Light"/>
                <a:ea typeface="FuturaBT-Light"/>
                <a:cs typeface="FuturaBT-Light"/>
                <a:sym typeface="FuturaBT-Light"/>
              </a:defRPr>
            </a:pPr>
            <a:r>
              <a:rPr kumimoji="0" lang="en-GB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uturaBT-Light"/>
                <a:sym typeface="FuturaBT-Light"/>
              </a:rPr>
              <a:t>Achievement</a:t>
            </a:r>
            <a:endParaRPr kumimoji="0" sz="4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uturaBT-Light"/>
              <a:sym typeface="FuturaBT-Light"/>
            </a:endParaRPr>
          </a:p>
        </p:txBody>
      </p:sp>
      <p:pic>
        <p:nvPicPr>
          <p:cNvPr id="10" name="SUMMIT_ICON_Colour-01.jpg">
            <a:extLst>
              <a:ext uri="{FF2B5EF4-FFF2-40B4-BE49-F238E27FC236}">
                <a16:creationId xmlns:a16="http://schemas.microsoft.com/office/drawing/2014/main" id="{27D0804A-BECC-F142-B2C7-5B9EFAADDC1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21" t="28319" r="37055" b="34981"/>
          <a:stretch/>
        </p:blipFill>
        <p:spPr>
          <a:xfrm>
            <a:off x="11440633" y="188015"/>
            <a:ext cx="935192" cy="92170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15049063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0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Line"/>
          <p:cNvSpPr/>
          <p:nvPr/>
        </p:nvSpPr>
        <p:spPr>
          <a:xfrm>
            <a:off x="650239" y="1185517"/>
            <a:ext cx="11704322" cy="1"/>
          </a:xfrm>
          <a:prstGeom prst="line">
            <a:avLst/>
          </a:prstGeom>
          <a:ln w="38100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3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sp>
        <p:nvSpPr>
          <p:cNvPr id="142" name="PRESENTATION TITLE 2018"/>
          <p:cNvSpPr txBox="1"/>
          <p:nvPr/>
        </p:nvSpPr>
        <p:spPr>
          <a:xfrm>
            <a:off x="662938" y="680706"/>
            <a:ext cx="5747703" cy="346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l" defTabSz="650240">
              <a:defRPr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l" defTabSz="65024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Respect – Commitment – Achievement </a:t>
            </a:r>
            <a:endParaRPr kumimoji="0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43" name="Line"/>
          <p:cNvSpPr/>
          <p:nvPr/>
        </p:nvSpPr>
        <p:spPr>
          <a:xfrm>
            <a:off x="612139" y="8754717"/>
            <a:ext cx="11704322" cy="1"/>
          </a:xfrm>
          <a:prstGeom prst="line">
            <a:avLst/>
          </a:prstGeom>
          <a:ln w="38100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3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sp>
        <p:nvSpPr>
          <p:cNvPr id="144" name="‘Strength through Diversity’…"/>
          <p:cNvSpPr txBox="1"/>
          <p:nvPr/>
        </p:nvSpPr>
        <p:spPr>
          <a:xfrm>
            <a:off x="632921" y="1200836"/>
            <a:ext cx="12155309" cy="82278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>
                <a:solidFill>
                  <a:srgbClr val="FFFFFF"/>
                </a:solidFill>
                <a:latin typeface="FuturaBT-Light"/>
                <a:ea typeface="FuturaBT-Light"/>
                <a:cs typeface="FuturaBT-Light"/>
                <a:sym typeface="FuturaBT-Light"/>
              </a:defRPr>
            </a:pPr>
            <a:r>
              <a:rPr kumimoji="0" lang="en-GB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uturaBT-Light"/>
                <a:sym typeface="FuturaBT-Light"/>
              </a:rPr>
              <a:t>At Ninestiles we</a:t>
            </a:r>
            <a:r>
              <a:rPr kumimoji="0" lang="en-GB" sz="4400" b="0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uturaBT-Light"/>
                <a:sym typeface="FuturaBT-Light"/>
              </a:rPr>
              <a:t> demonstrate our Respect value by:</a:t>
            </a:r>
          </a:p>
          <a:p>
            <a:pPr marL="0" marR="0" lvl="0" indent="0" algn="l" defTabSz="457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>
                <a:solidFill>
                  <a:srgbClr val="FFFFFF"/>
                </a:solidFill>
                <a:latin typeface="FuturaBT-Light"/>
                <a:ea typeface="FuturaBT-Light"/>
                <a:cs typeface="FuturaBT-Light"/>
                <a:sym typeface="FuturaBT-Light"/>
              </a:defRPr>
            </a:pPr>
            <a:r>
              <a:rPr lang="en-GB" sz="4400" b="0" dirty="0">
                <a:solidFill>
                  <a:srgbClr val="FFFFFF"/>
                </a:solidFill>
                <a:latin typeface="FuturaBT-Light"/>
                <a:sym typeface="FuturaBT-Light"/>
              </a:rPr>
              <a:t>Meeting and greeting staff, students and visitors</a:t>
            </a:r>
          </a:p>
          <a:p>
            <a:pPr marL="0" marR="0" lvl="0" indent="0" algn="l" defTabSz="457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>
                <a:solidFill>
                  <a:srgbClr val="FFFFFF"/>
                </a:solidFill>
                <a:latin typeface="FuturaBT-Light"/>
                <a:ea typeface="FuturaBT-Light"/>
                <a:cs typeface="FuturaBT-Light"/>
                <a:sym typeface="FuturaBT-Light"/>
              </a:defRPr>
            </a:pPr>
            <a:r>
              <a:rPr kumimoji="0" lang="en-GB" sz="4400" b="0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uturaBT-Light"/>
                <a:sym typeface="FuturaBT-Light"/>
              </a:rPr>
              <a:t>Holding doors open, allowing others through</a:t>
            </a:r>
          </a:p>
          <a:p>
            <a:pPr marL="0" marR="0" lvl="0" indent="0" algn="l" defTabSz="457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>
                <a:solidFill>
                  <a:srgbClr val="FFFFFF"/>
                </a:solidFill>
                <a:latin typeface="FuturaBT-Light"/>
                <a:ea typeface="FuturaBT-Light"/>
                <a:cs typeface="FuturaBT-Light"/>
                <a:sym typeface="FuturaBT-Light"/>
              </a:defRPr>
            </a:pPr>
            <a:r>
              <a:rPr lang="en-GB" sz="4400" b="0" dirty="0">
                <a:solidFill>
                  <a:srgbClr val="FFFFFF"/>
                </a:solidFill>
                <a:latin typeface="FuturaBT-Light"/>
                <a:sym typeface="FuturaBT-Light"/>
              </a:rPr>
              <a:t>Making eye contact when speaking to others</a:t>
            </a:r>
          </a:p>
          <a:p>
            <a:pPr marL="0" marR="0" lvl="0" indent="0" algn="l" defTabSz="457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>
                <a:solidFill>
                  <a:srgbClr val="FFFFFF"/>
                </a:solidFill>
                <a:latin typeface="FuturaBT-Light"/>
                <a:ea typeface="FuturaBT-Light"/>
                <a:cs typeface="FuturaBT-Light"/>
                <a:sym typeface="FuturaBT-Light"/>
              </a:defRPr>
            </a:pPr>
            <a:r>
              <a:rPr lang="en-GB" sz="4400" b="0" dirty="0">
                <a:solidFill>
                  <a:srgbClr val="FFFFFF"/>
                </a:solidFill>
                <a:latin typeface="FuturaBT-Light"/>
                <a:sym typeface="FuturaBT-Light"/>
              </a:rPr>
              <a:t>Speaking politely and with courtesy</a:t>
            </a:r>
          </a:p>
          <a:p>
            <a:pPr marL="0" marR="0" lvl="0" indent="0" algn="l" defTabSz="457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>
                <a:solidFill>
                  <a:srgbClr val="FFFFFF"/>
                </a:solidFill>
                <a:latin typeface="FuturaBT-Light"/>
                <a:ea typeface="FuturaBT-Light"/>
                <a:cs typeface="FuturaBT-Light"/>
                <a:sym typeface="FuturaBT-Light"/>
              </a:defRPr>
            </a:pPr>
            <a:r>
              <a:rPr lang="en-GB" sz="4400" b="0" dirty="0">
                <a:solidFill>
                  <a:srgbClr val="FFFFFF"/>
                </a:solidFill>
                <a:latin typeface="FuturaBT-Light"/>
                <a:sym typeface="FuturaBT-Light"/>
              </a:rPr>
              <a:t>Respecting ourselves by working hard</a:t>
            </a:r>
          </a:p>
          <a:p>
            <a:pPr marL="0" marR="0" lvl="0" indent="0" algn="l" defTabSz="457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>
                <a:solidFill>
                  <a:srgbClr val="FFFFFF"/>
                </a:solidFill>
                <a:latin typeface="FuturaBT-Light"/>
                <a:ea typeface="FuturaBT-Light"/>
                <a:cs typeface="FuturaBT-Light"/>
                <a:sym typeface="FuturaBT-Light"/>
              </a:defRPr>
            </a:pPr>
            <a:r>
              <a:rPr lang="en-GB" sz="4400" b="0" dirty="0">
                <a:solidFill>
                  <a:srgbClr val="FFFFFF"/>
                </a:solidFill>
                <a:latin typeface="FuturaBT-Light"/>
                <a:sym typeface="FuturaBT-Light"/>
              </a:rPr>
              <a:t>Demonstrating good learning behaviours</a:t>
            </a:r>
          </a:p>
          <a:p>
            <a:pPr marL="0" marR="0" lvl="0" indent="0" algn="l" defTabSz="457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>
                <a:solidFill>
                  <a:srgbClr val="FFFFFF"/>
                </a:solidFill>
                <a:latin typeface="FuturaBT-Light"/>
                <a:ea typeface="FuturaBT-Light"/>
                <a:cs typeface="FuturaBT-Light"/>
                <a:sym typeface="FuturaBT-Light"/>
              </a:defRPr>
            </a:pPr>
            <a:endParaRPr kumimoji="0" lang="en-GB" sz="4400" b="0" i="0" u="none" strike="noStrike" kern="0" cap="none" spc="0" normalizeH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uturaBT-Light"/>
              <a:sym typeface="FuturaBT-Light"/>
            </a:endParaRPr>
          </a:p>
          <a:p>
            <a:pPr marL="0" marR="0" lvl="0" indent="0" algn="l" defTabSz="457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>
                <a:solidFill>
                  <a:srgbClr val="FFFFFF"/>
                </a:solidFill>
                <a:latin typeface="FuturaBT-Light"/>
                <a:ea typeface="FuturaBT-Light"/>
                <a:cs typeface="FuturaBT-Light"/>
                <a:sym typeface="FuturaBT-Light"/>
              </a:defRPr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uturaBT-Light"/>
              <a:sym typeface="FuturaBT-Light"/>
            </a:endParaRPr>
          </a:p>
        </p:txBody>
      </p:sp>
      <p:pic>
        <p:nvPicPr>
          <p:cNvPr id="10" name="SUMMIT_ICON_Colour-01.jpg">
            <a:extLst>
              <a:ext uri="{FF2B5EF4-FFF2-40B4-BE49-F238E27FC236}">
                <a16:creationId xmlns:a16="http://schemas.microsoft.com/office/drawing/2014/main" id="{27D0804A-BECC-F142-B2C7-5B9EFAADDC1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21" t="28319" r="37055" b="34981"/>
          <a:stretch/>
        </p:blipFill>
        <p:spPr>
          <a:xfrm>
            <a:off x="11440633" y="188015"/>
            <a:ext cx="935192" cy="92170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4873805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0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Line"/>
          <p:cNvSpPr/>
          <p:nvPr/>
        </p:nvSpPr>
        <p:spPr>
          <a:xfrm>
            <a:off x="650239" y="1185517"/>
            <a:ext cx="11704322" cy="1"/>
          </a:xfrm>
          <a:prstGeom prst="line">
            <a:avLst/>
          </a:prstGeom>
          <a:ln w="38100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3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sp>
        <p:nvSpPr>
          <p:cNvPr id="142" name="PRESENTATION TITLE 2018"/>
          <p:cNvSpPr txBox="1"/>
          <p:nvPr/>
        </p:nvSpPr>
        <p:spPr>
          <a:xfrm>
            <a:off x="662938" y="680706"/>
            <a:ext cx="5747703" cy="346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l" defTabSz="650240">
              <a:defRPr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l" defTabSz="65024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Respect – Commitment – Achievement </a:t>
            </a:r>
            <a:endParaRPr kumimoji="0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43" name="Line"/>
          <p:cNvSpPr/>
          <p:nvPr/>
        </p:nvSpPr>
        <p:spPr>
          <a:xfrm>
            <a:off x="612139" y="8754717"/>
            <a:ext cx="11704322" cy="1"/>
          </a:xfrm>
          <a:prstGeom prst="line">
            <a:avLst/>
          </a:prstGeom>
          <a:ln w="38100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3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sp>
        <p:nvSpPr>
          <p:cNvPr id="144" name="‘Strength through Diversity’…"/>
          <p:cNvSpPr txBox="1"/>
          <p:nvPr/>
        </p:nvSpPr>
        <p:spPr>
          <a:xfrm>
            <a:off x="556007" y="1185517"/>
            <a:ext cx="11694953" cy="82278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>
                <a:solidFill>
                  <a:srgbClr val="FFFFFF"/>
                </a:solidFill>
                <a:latin typeface="FuturaBT-Light"/>
                <a:ea typeface="FuturaBT-Light"/>
                <a:cs typeface="FuturaBT-Light"/>
                <a:sym typeface="FuturaBT-Light"/>
              </a:defRPr>
            </a:pPr>
            <a:r>
              <a:rPr kumimoji="0" lang="en-GB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uturaBT-Light"/>
                <a:sym typeface="FuturaBT-Light"/>
              </a:rPr>
              <a:t>At Ninestiles we demonstrate our</a:t>
            </a:r>
            <a:r>
              <a:rPr kumimoji="0" lang="en-GB" sz="4400" b="0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uturaBT-Light"/>
                <a:sym typeface="FuturaBT-Light"/>
              </a:rPr>
              <a:t> Commitment</a:t>
            </a:r>
            <a:r>
              <a:rPr kumimoji="0" lang="en-GB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uturaBT-Light"/>
                <a:sym typeface="FuturaBT-Light"/>
              </a:rPr>
              <a:t> value by:</a:t>
            </a:r>
          </a:p>
          <a:p>
            <a:pPr marL="0" marR="0" lvl="0" indent="0" algn="l" defTabSz="457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>
                <a:solidFill>
                  <a:srgbClr val="FFFFFF"/>
                </a:solidFill>
                <a:latin typeface="FuturaBT-Light"/>
                <a:ea typeface="FuturaBT-Light"/>
                <a:cs typeface="FuturaBT-Light"/>
                <a:sym typeface="FuturaBT-Light"/>
              </a:defRPr>
            </a:pPr>
            <a:r>
              <a:rPr lang="en-GB" sz="4400" b="0" dirty="0">
                <a:solidFill>
                  <a:srgbClr val="FFFFFF"/>
                </a:solidFill>
                <a:latin typeface="FuturaBT-Light"/>
                <a:sym typeface="FuturaBT-Light"/>
              </a:rPr>
              <a:t>Working hard</a:t>
            </a:r>
          </a:p>
          <a:p>
            <a:pPr marL="0" marR="0" lvl="0" indent="0" algn="l" defTabSz="457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>
                <a:solidFill>
                  <a:srgbClr val="FFFFFF"/>
                </a:solidFill>
                <a:latin typeface="FuturaBT-Light"/>
                <a:ea typeface="FuturaBT-Light"/>
                <a:cs typeface="FuturaBT-Light"/>
                <a:sym typeface="FuturaBT-Light"/>
              </a:defRPr>
            </a:pPr>
            <a:r>
              <a:rPr kumimoji="0" lang="en-GB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uturaBT-Light"/>
                <a:sym typeface="FuturaBT-Light"/>
              </a:rPr>
              <a:t>Arriving</a:t>
            </a:r>
            <a:r>
              <a:rPr kumimoji="0" lang="en-GB" sz="4400" b="0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uturaBT-Light"/>
                <a:sym typeface="FuturaBT-Light"/>
              </a:rPr>
              <a:t> on time ready to learn</a:t>
            </a:r>
          </a:p>
          <a:p>
            <a:pPr marL="0" marR="0" lvl="0" indent="0" algn="l" defTabSz="457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>
                <a:solidFill>
                  <a:srgbClr val="FFFFFF"/>
                </a:solidFill>
                <a:latin typeface="FuturaBT-Light"/>
                <a:ea typeface="FuturaBT-Light"/>
                <a:cs typeface="FuturaBT-Light"/>
                <a:sym typeface="FuturaBT-Light"/>
              </a:defRPr>
            </a:pPr>
            <a:r>
              <a:rPr kumimoji="0" lang="en-GB" sz="4400" b="0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uturaBT-Light"/>
                <a:sym typeface="FuturaBT-Light"/>
              </a:rPr>
              <a:t>Having the correct equipment</a:t>
            </a:r>
          </a:p>
          <a:p>
            <a:pPr marL="0" marR="0" lvl="0" indent="0" algn="l" defTabSz="457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>
                <a:solidFill>
                  <a:srgbClr val="FFFFFF"/>
                </a:solidFill>
                <a:latin typeface="FuturaBT-Light"/>
                <a:ea typeface="FuturaBT-Light"/>
                <a:cs typeface="FuturaBT-Light"/>
                <a:sym typeface="FuturaBT-Light"/>
              </a:defRPr>
            </a:pPr>
            <a:r>
              <a:rPr lang="en-GB" sz="4400" b="0" noProof="0" dirty="0">
                <a:solidFill>
                  <a:srgbClr val="FFFFFF"/>
                </a:solidFill>
                <a:latin typeface="FuturaBT-Light"/>
                <a:sym typeface="FuturaBT-Light"/>
              </a:rPr>
              <a:t>Producing beautiful work</a:t>
            </a:r>
          </a:p>
          <a:p>
            <a:pPr marL="0" marR="0" lvl="0" indent="0" algn="l" defTabSz="457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>
                <a:solidFill>
                  <a:srgbClr val="FFFFFF"/>
                </a:solidFill>
                <a:latin typeface="FuturaBT-Light"/>
                <a:ea typeface="FuturaBT-Light"/>
                <a:cs typeface="FuturaBT-Light"/>
                <a:sym typeface="FuturaBT-Light"/>
              </a:defRPr>
            </a:pPr>
            <a:r>
              <a:rPr kumimoji="0" lang="en-GB" sz="4400" b="0" i="0" u="none" strike="noStrike" kern="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uturaBT-Light"/>
                <a:sym typeface="FuturaBT-Light"/>
              </a:rPr>
              <a:t>Completing</a:t>
            </a:r>
            <a:r>
              <a:rPr kumimoji="0" lang="en-GB" sz="4400" b="0" i="0" u="none" strike="noStrike" kern="0" cap="none" spc="0" normalizeH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uturaBT-Light"/>
                <a:sym typeface="FuturaBT-Light"/>
              </a:rPr>
              <a:t> class and home work</a:t>
            </a:r>
          </a:p>
          <a:p>
            <a:pPr marL="0" marR="0" lvl="0" indent="0" algn="l" defTabSz="457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>
                <a:solidFill>
                  <a:srgbClr val="FFFFFF"/>
                </a:solidFill>
                <a:latin typeface="FuturaBT-Light"/>
                <a:ea typeface="FuturaBT-Light"/>
                <a:cs typeface="FuturaBT-Light"/>
                <a:sym typeface="FuturaBT-Light"/>
              </a:defRPr>
            </a:pPr>
            <a:r>
              <a:rPr lang="en-GB" sz="4400" b="0" dirty="0">
                <a:solidFill>
                  <a:srgbClr val="FFFFFF"/>
                </a:solidFill>
                <a:latin typeface="FuturaBT-Light"/>
                <a:sym typeface="FuturaBT-Light"/>
              </a:rPr>
              <a:t>Asking for help</a:t>
            </a:r>
            <a:endParaRPr kumimoji="0" lang="en-GB" sz="4400" b="0" i="0" u="none" strike="noStrike" kern="0" cap="none" spc="0" normalizeH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uturaBT-Light"/>
              <a:sym typeface="FuturaBT-Light"/>
            </a:endParaRPr>
          </a:p>
          <a:p>
            <a:pPr marL="0" marR="0" lvl="0" indent="0" algn="l" defTabSz="457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>
                <a:solidFill>
                  <a:srgbClr val="FFFFFF"/>
                </a:solidFill>
                <a:latin typeface="FuturaBT-Light"/>
                <a:ea typeface="FuturaBT-Light"/>
                <a:cs typeface="FuturaBT-Light"/>
                <a:sym typeface="FuturaBT-Light"/>
              </a:defRPr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uturaBT-Light"/>
              <a:sym typeface="FuturaBT-Light"/>
            </a:endParaRPr>
          </a:p>
          <a:p>
            <a:pPr marL="0" marR="0" lvl="0" indent="0" algn="l" defTabSz="457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>
                <a:solidFill>
                  <a:srgbClr val="FFFFFF"/>
                </a:solidFill>
                <a:latin typeface="FuturaBT-Light"/>
                <a:ea typeface="FuturaBT-Light"/>
                <a:cs typeface="FuturaBT-Light"/>
                <a:sym typeface="FuturaBT-Light"/>
              </a:defRPr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uturaBT-Light"/>
              <a:sym typeface="FuturaBT-Light"/>
            </a:endParaRPr>
          </a:p>
        </p:txBody>
      </p:sp>
      <p:pic>
        <p:nvPicPr>
          <p:cNvPr id="10" name="SUMMIT_ICON_Colour-01.jpg">
            <a:extLst>
              <a:ext uri="{FF2B5EF4-FFF2-40B4-BE49-F238E27FC236}">
                <a16:creationId xmlns:a16="http://schemas.microsoft.com/office/drawing/2014/main" id="{27D0804A-BECC-F142-B2C7-5B9EFAADDC1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21" t="28319" r="37055" b="34981"/>
          <a:stretch/>
        </p:blipFill>
        <p:spPr>
          <a:xfrm>
            <a:off x="11440633" y="188015"/>
            <a:ext cx="935192" cy="92170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08134960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0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Line"/>
          <p:cNvSpPr/>
          <p:nvPr/>
        </p:nvSpPr>
        <p:spPr>
          <a:xfrm>
            <a:off x="650239" y="1185517"/>
            <a:ext cx="11704322" cy="1"/>
          </a:xfrm>
          <a:prstGeom prst="line">
            <a:avLst/>
          </a:prstGeom>
          <a:ln w="38100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3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sp>
        <p:nvSpPr>
          <p:cNvPr id="142" name="PRESENTATION TITLE 2018"/>
          <p:cNvSpPr txBox="1"/>
          <p:nvPr/>
        </p:nvSpPr>
        <p:spPr>
          <a:xfrm>
            <a:off x="662938" y="680706"/>
            <a:ext cx="5747703" cy="346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l" defTabSz="650240">
              <a:defRPr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l" defTabSz="65024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Respect – Commitment – Achievement </a:t>
            </a:r>
            <a:endParaRPr kumimoji="0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43" name="Line"/>
          <p:cNvSpPr/>
          <p:nvPr/>
        </p:nvSpPr>
        <p:spPr>
          <a:xfrm>
            <a:off x="612139" y="8754717"/>
            <a:ext cx="11704322" cy="1"/>
          </a:xfrm>
          <a:prstGeom prst="line">
            <a:avLst/>
          </a:prstGeom>
          <a:ln w="38100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3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sp>
        <p:nvSpPr>
          <p:cNvPr id="144" name="‘Strength through Diversity’…"/>
          <p:cNvSpPr txBox="1"/>
          <p:nvPr/>
        </p:nvSpPr>
        <p:spPr>
          <a:xfrm>
            <a:off x="560008" y="1644756"/>
            <a:ext cx="11694953" cy="7415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>
                <a:solidFill>
                  <a:srgbClr val="FFFFFF"/>
                </a:solidFill>
                <a:latin typeface="FuturaBT-Light"/>
                <a:ea typeface="FuturaBT-Light"/>
                <a:cs typeface="FuturaBT-Light"/>
                <a:sym typeface="FuturaBT-Light"/>
              </a:defRPr>
            </a:pPr>
            <a:r>
              <a:rPr kumimoji="0" lang="en-GB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uturaBT-Light"/>
                <a:sym typeface="FuturaBT-Light"/>
              </a:rPr>
              <a:t>At Ninestiles we demonstrate our Achievement value by:</a:t>
            </a:r>
          </a:p>
          <a:p>
            <a:pPr marL="0" marR="0" lvl="0" indent="0" algn="l" defTabSz="457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>
                <a:solidFill>
                  <a:srgbClr val="FFFFFF"/>
                </a:solidFill>
                <a:latin typeface="FuturaBT-Light"/>
                <a:ea typeface="FuturaBT-Light"/>
                <a:cs typeface="FuturaBT-Light"/>
                <a:sym typeface="FuturaBT-Light"/>
              </a:defRPr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uturaBT-Light"/>
              <a:sym typeface="FuturaBT-Light"/>
            </a:endParaRPr>
          </a:p>
          <a:p>
            <a:pPr marL="0" marR="0" lvl="0" indent="0" algn="l" defTabSz="457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>
                <a:solidFill>
                  <a:srgbClr val="FFFFFF"/>
                </a:solidFill>
                <a:latin typeface="FuturaBT-Light"/>
                <a:ea typeface="FuturaBT-Light"/>
                <a:cs typeface="FuturaBT-Light"/>
                <a:sym typeface="FuturaBT-Light"/>
              </a:defRPr>
            </a:pPr>
            <a:r>
              <a:rPr lang="en-GB" sz="4400" b="0" dirty="0">
                <a:solidFill>
                  <a:srgbClr val="FFFFFF"/>
                </a:solidFill>
                <a:latin typeface="FuturaBT-Light"/>
                <a:sym typeface="FuturaBT-Light"/>
              </a:rPr>
              <a:t>Setting aspirational targets which challenge students to reach their potential</a:t>
            </a:r>
          </a:p>
          <a:p>
            <a:pPr marL="0" marR="0" lvl="0" indent="0" algn="l" defTabSz="457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>
                <a:solidFill>
                  <a:srgbClr val="FFFFFF"/>
                </a:solidFill>
                <a:latin typeface="FuturaBT-Light"/>
                <a:ea typeface="FuturaBT-Light"/>
                <a:cs typeface="FuturaBT-Light"/>
                <a:sym typeface="FuturaBT-Light"/>
              </a:defRPr>
            </a:pPr>
            <a:r>
              <a:rPr kumimoji="0" lang="en-GB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uturaBT-Light"/>
                <a:sym typeface="FuturaBT-Light"/>
              </a:rPr>
              <a:t>Celebrating</a:t>
            </a:r>
            <a:r>
              <a:rPr kumimoji="0" lang="en-GB" sz="4400" b="0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uturaBT-Light"/>
                <a:sym typeface="FuturaBT-Light"/>
              </a:rPr>
              <a:t> the success of our students</a:t>
            </a:r>
          </a:p>
          <a:p>
            <a:pPr marL="0" marR="0" lvl="0" indent="0" algn="l" defTabSz="457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>
                <a:solidFill>
                  <a:srgbClr val="FFFFFF"/>
                </a:solidFill>
                <a:latin typeface="FuturaBT-Light"/>
                <a:ea typeface="FuturaBT-Light"/>
                <a:cs typeface="FuturaBT-Light"/>
                <a:sym typeface="FuturaBT-Light"/>
              </a:defRPr>
            </a:pPr>
            <a:r>
              <a:rPr lang="en-GB" sz="4400" b="0" baseline="0" dirty="0">
                <a:solidFill>
                  <a:srgbClr val="FFFFFF"/>
                </a:solidFill>
                <a:latin typeface="FuturaBT-Light"/>
                <a:sym typeface="FuturaBT-Light"/>
              </a:rPr>
              <a:t>Rewarding</a:t>
            </a:r>
            <a:r>
              <a:rPr lang="en-GB" sz="4400" b="0" dirty="0">
                <a:solidFill>
                  <a:srgbClr val="FFFFFF"/>
                </a:solidFill>
                <a:latin typeface="FuturaBT-Light"/>
                <a:sym typeface="FuturaBT-Light"/>
              </a:rPr>
              <a:t> students for demonstrating the school values</a:t>
            </a: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uturaBT-Light"/>
              <a:sym typeface="FuturaBT-Light"/>
            </a:endParaRPr>
          </a:p>
          <a:p>
            <a:pPr marL="0" marR="0" lvl="0" indent="0" algn="l" defTabSz="457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>
                <a:solidFill>
                  <a:srgbClr val="FFFFFF"/>
                </a:solidFill>
                <a:latin typeface="FuturaBT-Light"/>
                <a:ea typeface="FuturaBT-Light"/>
                <a:cs typeface="FuturaBT-Light"/>
                <a:sym typeface="FuturaBT-Light"/>
              </a:defRPr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uturaBT-Light"/>
              <a:sym typeface="FuturaBT-Light"/>
            </a:endParaRPr>
          </a:p>
        </p:txBody>
      </p:sp>
      <p:pic>
        <p:nvPicPr>
          <p:cNvPr id="10" name="SUMMIT_ICON_Colour-01.jpg">
            <a:extLst>
              <a:ext uri="{FF2B5EF4-FFF2-40B4-BE49-F238E27FC236}">
                <a16:creationId xmlns:a16="http://schemas.microsoft.com/office/drawing/2014/main" id="{27D0804A-BECC-F142-B2C7-5B9EFAADDC1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21" t="28319" r="37055" b="34981"/>
          <a:stretch/>
        </p:blipFill>
        <p:spPr>
          <a:xfrm>
            <a:off x="11440633" y="188015"/>
            <a:ext cx="935192" cy="92170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3615881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6701" t="16339" r="16936" b="14553"/>
          <a:stretch/>
        </p:blipFill>
        <p:spPr>
          <a:xfrm>
            <a:off x="-1" y="1219201"/>
            <a:ext cx="13004801" cy="731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972479"/>
      </p:ext>
    </p:extLst>
  </p:cSld>
  <p:clrMapOvr>
    <a:masterClrMapping/>
  </p:clrMapOvr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</TotalTime>
  <Words>226</Words>
  <Application>Microsoft Office PowerPoint</Application>
  <PresentationFormat>Custom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Arial</vt:lpstr>
      <vt:lpstr>Calibri</vt:lpstr>
      <vt:lpstr>Calibri Light</vt:lpstr>
      <vt:lpstr>Futura</vt:lpstr>
      <vt:lpstr>FuturaBT-Light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Office Theme</vt:lpstr>
      <vt:lpstr>Ninestiles, an Academy  Vision and Values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Alex Hughes</dc:creator>
  <cp:lastModifiedBy>Tracey  Enright-Stanton</cp:lastModifiedBy>
  <cp:revision>33</cp:revision>
  <cp:lastPrinted>2019-05-16T14:20:45Z</cp:lastPrinted>
  <dcterms:modified xsi:type="dcterms:W3CDTF">2019-07-18T13:31:15Z</dcterms:modified>
</cp:coreProperties>
</file>